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3"/>
  </p:notesMasterIdLst>
  <p:handoutMasterIdLst>
    <p:handoutMasterId r:id="rId4"/>
  </p:handoutMasterIdLst>
  <p:sldIdLst>
    <p:sldId id="304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9193"/>
    <a:srgbClr val="303065"/>
    <a:srgbClr val="5B9BD5"/>
    <a:srgbClr val="408000"/>
    <a:srgbClr val="800080"/>
    <a:srgbClr val="008080"/>
    <a:srgbClr val="4969C0"/>
    <a:srgbClr val="4D73C0"/>
    <a:srgbClr val="235594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 autoAdjust="0"/>
    <p:restoredTop sz="91071" autoAdjust="0"/>
  </p:normalViewPr>
  <p:slideViewPr>
    <p:cSldViewPr snapToGrid="0" snapToObjects="1">
      <p:cViewPr varScale="1">
        <p:scale>
          <a:sx n="87" d="100"/>
          <a:sy n="87" d="100"/>
        </p:scale>
        <p:origin x="1816" y="184"/>
      </p:cViewPr>
      <p:guideLst>
        <p:guide orient="horz" pos="297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02DBA-FE1F-4C49-A0D6-4DCD74D5EED3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32F42-68E2-D44D-B344-70332891F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28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A6793-A62D-0F45-8D85-8CC5992DFD02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4225E-158A-804E-B575-D429C652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1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301195"/>
            <a:ext cx="8915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09403"/>
            <a:ext cx="8001000" cy="58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9055" y="6425864"/>
            <a:ext cx="457200" cy="365125"/>
          </a:xfrm>
          <a:prstGeom prst="rect">
            <a:avLst/>
          </a:prstGeom>
        </p:spPr>
        <p:txBody>
          <a:bodyPr/>
          <a:lstStyle/>
          <a:p>
            <a:fld id="{78AE9BE8-FE88-2C43-BCBB-924429931E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9055" y="6425864"/>
            <a:ext cx="457200" cy="365125"/>
          </a:xfrm>
          <a:prstGeom prst="rect">
            <a:avLst/>
          </a:prstGeom>
        </p:spPr>
        <p:txBody>
          <a:bodyPr/>
          <a:lstStyle/>
          <a:p>
            <a:fld id="{78AE9BE8-FE88-2C43-BCBB-924429931E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8806"/>
          </a:xfrm>
          <a:solidFill>
            <a:srgbClr val="262626"/>
          </a:solidFill>
        </p:spPr>
        <p:txBody>
          <a:bodyPr/>
          <a:lstStyle>
            <a:lvl1pPr>
              <a:defRPr>
                <a:latin typeface="+mj-lt"/>
                <a:cs typeface="Avenir Book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89055" y="6425864"/>
            <a:ext cx="457200" cy="365125"/>
          </a:xfrm>
          <a:prstGeom prst="rect">
            <a:avLst/>
          </a:prstGeom>
        </p:spPr>
        <p:txBody>
          <a:bodyPr/>
          <a:lstStyle/>
          <a:p>
            <a:fld id="{78AE9BE8-FE88-2C43-BCBB-924429931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17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4916" y="1048836"/>
            <a:ext cx="4156043" cy="522600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0051" y="1048836"/>
            <a:ext cx="4156043" cy="522600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89055" y="6425864"/>
            <a:ext cx="457200" cy="365125"/>
          </a:xfrm>
          <a:prstGeom prst="rect">
            <a:avLst/>
          </a:prstGeom>
        </p:spPr>
        <p:txBody>
          <a:bodyPr/>
          <a:lstStyle/>
          <a:p>
            <a:fld id="{78AE9BE8-FE88-2C43-BCBB-924429931E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2700" y="0"/>
            <a:ext cx="9245600" cy="68707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2700" y="0"/>
            <a:ext cx="9245600" cy="68707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9400"/>
            <a:ext cx="8913813" cy="574806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89055" y="6425864"/>
            <a:ext cx="457200" cy="365125"/>
          </a:xfrm>
          <a:prstGeom prst="rect">
            <a:avLst/>
          </a:prstGeom>
        </p:spPr>
        <p:txBody>
          <a:bodyPr/>
          <a:lstStyle/>
          <a:p>
            <a:fld id="{78AE9BE8-FE88-2C43-BCBB-924429931E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8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2700" y="0"/>
            <a:ext cx="9245600" cy="68707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  <a:scene3d>
            <a:camera prst="orthographicFron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-12700" y="0"/>
            <a:ext cx="9245600" cy="6870700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  <a:scene3d>
            <a:camera prst="orthographicFron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9400"/>
            <a:ext cx="8913813" cy="574806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89055" y="6425864"/>
            <a:ext cx="457200" cy="365125"/>
          </a:xfrm>
          <a:prstGeom prst="rect">
            <a:avLst/>
          </a:prstGeom>
        </p:spPr>
        <p:txBody>
          <a:bodyPr/>
          <a:lstStyle/>
          <a:p>
            <a:fld id="{78AE9BE8-FE88-2C43-BCBB-924429931E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9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8806"/>
          </a:xfrm>
          <a:prstGeom prst="rect">
            <a:avLst/>
          </a:prstGeom>
          <a:solidFill>
            <a:srgbClr val="262626"/>
          </a:solidFill>
        </p:spPr>
        <p:txBody>
          <a:bodyPr vert="horz" lIns="274320" tIns="45720" rIns="27432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713" y="1043712"/>
            <a:ext cx="8692100" cy="5281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9" r:id="rId3"/>
    <p:sldLayoutId id="2147483690" r:id="rId4"/>
    <p:sldLayoutId id="2147483693" r:id="rId5"/>
    <p:sldLayoutId id="2147483698" r:id="rId6"/>
  </p:sldLayoutIdLst>
  <p:hf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Tx/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Tx/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Tx/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Tx/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Total sales increasing as channels shift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316" y="6263882"/>
            <a:ext cx="8813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Data is from Sales Database through 12/31/19. 2020 projections assume no major market changes. For more details, reach out to Sales Analytics team.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41" y="1027560"/>
            <a:ext cx="40966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 EXPECT INCREASE IN SALES</a:t>
            </a:r>
          </a:p>
          <a:p>
            <a:endParaRPr lang="en-US" sz="400" dirty="0"/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2012 launch yielded 22.5K units sold, beating initial 18K goal by 25%. In 2014, production issues led to not enough units being made and resulting in a 22% drop in annual unit sales. Unit sales increased through 2017, when the </a:t>
            </a:r>
            <a:r>
              <a:rPr lang="en-US" sz="1300" b="1" dirty="0"/>
              <a:t>decision was made to shift channel sales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retail to partners. This led to a drop in 2018, bouncing mostly back in 2019, and expected to continue to increase in 2020.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8974" y="1027560"/>
            <a:ext cx="4006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CHANNEL SHIFT OVER TIME</a:t>
            </a:r>
          </a:p>
          <a:p>
            <a:endParaRPr lang="en-US" sz="400" dirty="0"/>
          </a:p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relative composition of sales channels has shifted markedly over time. Unit sales from the </a:t>
            </a:r>
            <a:r>
              <a:rPr lang="en-US" sz="13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Retail</a:t>
            </a:r>
            <a:r>
              <a:rPr lang="en-US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channel, which historically accounted for 60% of total sales, has decreased to 38% in 2019 due to intentional shift towards the </a:t>
            </a:r>
            <a:r>
              <a:rPr lang="en-US" sz="1300" b="1" dirty="0">
                <a:solidFill>
                  <a:srgbClr val="009193"/>
                </a:solidFill>
              </a:rPr>
              <a:t>Partner</a:t>
            </a:r>
            <a:r>
              <a:rPr lang="en-US" sz="1300" dirty="0">
                <a:solidFill>
                  <a:schemeClr val="accent5"/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channel, where contribution to total unit sales has increased from less than 20% in our early years to 30% in 2019. We expect these trends to continue.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769B5-3B0B-1A4B-9737-9DF3682F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45" y="3566768"/>
            <a:ext cx="4046290" cy="2612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A58016-4D23-844C-A53E-7938DA7E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802" y="3514037"/>
            <a:ext cx="3923142" cy="2621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BA489B-7296-174E-99E0-30281B12288C}"/>
              </a:ext>
            </a:extLst>
          </p:cNvPr>
          <p:cNvSpPr txBox="1"/>
          <p:nvPr/>
        </p:nvSpPr>
        <p:spPr>
          <a:xfrm>
            <a:off x="171849" y="3206369"/>
            <a:ext cx="3559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units sold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9C9382-DE12-9542-AEAF-42ACEDA9FA51}"/>
              </a:ext>
            </a:extLst>
          </p:cNvPr>
          <p:cNvSpPr txBox="1"/>
          <p:nvPr/>
        </p:nvSpPr>
        <p:spPr>
          <a:xfrm>
            <a:off x="4768974" y="3206368"/>
            <a:ext cx="3559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Units sold by channel</a:t>
            </a:r>
          </a:p>
        </p:txBody>
      </p:sp>
      <p:sp>
        <p:nvSpPr>
          <p:cNvPr id="18" name="TextBox 94">
            <a:extLst>
              <a:ext uri="{FF2B5EF4-FFF2-40B4-BE49-F238E27FC236}">
                <a16:creationId xmlns:a16="http://schemas.microsoft.com/office/drawing/2014/main" id="{8E9B1625-9344-B14F-8513-0563A06106C9}"/>
              </a:ext>
            </a:extLst>
          </p:cNvPr>
          <p:cNvSpPr txBox="1"/>
          <p:nvPr/>
        </p:nvSpPr>
        <p:spPr>
          <a:xfrm>
            <a:off x="7965933" y="3505200"/>
            <a:ext cx="1080662" cy="215818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9193"/>
                </a:solidFill>
                <a:latin typeface="Arial"/>
                <a:cs typeface="Arial"/>
              </a:rPr>
              <a:t>Partner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endParaRPr lang="en-US" sz="12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Direct Mail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E-commerce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5B9BD5"/>
                </a:solidFill>
                <a:latin typeface="Arial"/>
                <a:cs typeface="Arial"/>
              </a:rPr>
              <a:t>Retail</a:t>
            </a:r>
          </a:p>
          <a:p>
            <a:endParaRPr lang="en-US" sz="1400" b="1" dirty="0">
              <a:solidFill>
                <a:schemeClr val="accent5"/>
              </a:solidFill>
              <a:latin typeface="Arial"/>
              <a:cs typeface="Arial"/>
            </a:endParaRPr>
          </a:p>
          <a:p>
            <a:endParaRPr lang="en-US" sz="1400" b="1" dirty="0">
              <a:solidFill>
                <a:schemeClr val="accent5"/>
              </a:solidFill>
              <a:latin typeface="Arial"/>
              <a:cs typeface="Arial"/>
            </a:endParaRPr>
          </a:p>
          <a:p>
            <a:endParaRPr lang="en-US" sz="1400" b="1" dirty="0">
              <a:solidFill>
                <a:schemeClr val="accent5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5429113"/>
      </p:ext>
    </p:extLst>
  </p:cSld>
  <p:clrMapOvr>
    <a:masterClrMapping/>
  </p:clrMapOvr>
</p:sld>
</file>

<file path=ppt/theme/theme1.xml><?xml version="1.0" encoding="utf-8"?>
<a:theme xmlns:a="http://schemas.openxmlformats.org/drawingml/2006/main" name="storytelling with dat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threePt" dir="tl"/>
        </a:scene3d>
        <a:sp3d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storytelling with data.thmx</Template>
  <TotalTime>555954</TotalTime>
  <Words>211</Words>
  <Application>Microsoft Macintosh PowerPoint</Application>
  <PresentationFormat>On-screen Show (4:3)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Book</vt:lpstr>
      <vt:lpstr>Calibri</vt:lpstr>
      <vt:lpstr>Wingdings 2</vt:lpstr>
      <vt:lpstr>storytelling with data</vt:lpstr>
      <vt:lpstr>Total sales increasing as channels shift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Roberts User</dc:creator>
  <cp:lastModifiedBy>Cole Knaflic</cp:lastModifiedBy>
  <cp:revision>1372</cp:revision>
  <cp:lastPrinted>2016-01-16T00:21:53Z</cp:lastPrinted>
  <dcterms:created xsi:type="dcterms:W3CDTF">2011-04-24T19:11:51Z</dcterms:created>
  <dcterms:modified xsi:type="dcterms:W3CDTF">2019-07-02T09:43:38Z</dcterms:modified>
</cp:coreProperties>
</file>